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j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ja" altLang="ko-KR" b="1">
                <a:solidFill>
                  <a:schemeClr val="tx1">
                    <a:lumMod val="50000"/>
                    <a:lumOff val="50000"/>
                  </a:schemeClr>
                </a:solidFill>
              </a:rPr>
              <a:t>No.16</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の</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言葉</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の</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神</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ja" altLang="ko-KR" sz="4000"/>
              <a:t>モーセという神</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ja" altLang="ko-KR" sz="3200">
                <a:solidFill>
                  <a:schemeClr val="tx1">
                    <a:lumMod val="65000"/>
                    <a:lumOff val="35000"/>
                  </a:schemeClr>
                </a:solidFill>
              </a:rPr>
              <a:t>モーセが神の声を聞いたとき、彼は何を見ましたか?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美しいブドウの蔓</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雲と雷</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燃える藪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分かれた海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ja" altLang="en-US" sz="2800">
                <a:solidFill>
                  <a:srgbClr val="FF0000"/>
                </a:solidFill>
              </a:rPr>
              <a:t>③</a:t>
            </a:r>
            <a:r xmlns:a="http://schemas.openxmlformats.org/drawingml/2006/main">
              <a:rPr lang="ja" altLang="ko-KR" sz="2800">
                <a:solidFill>
                  <a:srgbClr val="FF0000"/>
                </a:solidFill>
              </a:rPr>
              <a:t>燃える藪</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No.25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ギデオンとその300人の部下</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a:t>
            </a:r>
            <a:r xmlns:a="http://schemas.openxmlformats.org/drawingml/2006/main">
              <a:rPr lang="ja" altLang="en-US" sz="4000">
                <a:solidFill>
                  <a:srgbClr val="FF0000"/>
                </a:solidFill>
              </a:rPr>
              <a:t> </a:t>
            </a:r>
            <a:r xmlns:a="http://schemas.openxmlformats.org/drawingml/2006/main">
              <a:rPr lang="ja" altLang="ko-KR" sz="4000">
                <a:solidFill>
                  <a:srgbClr val="FF0000"/>
                </a:solidFill>
              </a:rPr>
              <a:t>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t>主の御使いがギデオンに現れたとき、ギデオンはこう言いました、「力強い戦士よ、主はあなたとともにおられます。」</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判定</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600">
                <a:solidFill>
                  <a:schemeClr val="tx1">
                    <a:lumMod val="65000"/>
                    <a:lumOff val="35000"/>
                  </a:schemeClr>
                </a:solidFill>
              </a:rPr>
              <a:t>主の天使がギデオンに現れて、「力強い戦士よ、神はあなたとともにおられます」と言いました。神は露と羊毛を通して彼に確信を与えました。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神が自分を呼んでいることを確信したとき、彼はイスラエル人が崇拝していたバアルとその祭壇を打ち破りました。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神はギデオンに、ミディアン人を倒す戦士を選ぶようにと言われました。神の指示により、選ばれたのはわずか300人だった。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神は彼に彼らを攻撃する素晴らしい計画を与えました。神は彼らにラッパと松明の入った空の瓶を持たせました。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夜、ギデオンとその部下 300 人は神が与えた計画を実行しました。彼らはミディアン人との戦いに勝利しました。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ギデオンとその部下 300 人は、神の命令に従うことによってのみ、多数のミディアン人に対する戦争に勝利しました。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私の人生で勝利する秘訣は神に従うことです。</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彼はわずか300人で多くの敵軍を倒すことができる全能の神です。</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ギデオンと彼の 300 人の部下が敵を倒すために使用されなかったのはどれですか?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瓶</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たいまつ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トランペット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②</a:t>
            </a:r>
            <a:r xmlns:a="http://schemas.openxmlformats.org/drawingml/2006/main">
              <a:rPr lang="ja" altLang="ko-KR" sz="2800">
                <a:solidFill>
                  <a:srgbClr val="FF0000"/>
                </a:solidFill>
              </a:rPr>
              <a:t>剣</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主は彼が見に行ったのを見て、神は彼を呼びました。</a:t>
            </a:r>
          </a:p>
          <a:p>
            <a:r xmlns:a="http://schemas.openxmlformats.org/drawingml/2006/main">
              <a:rPr lang="ja" altLang="ko-KR" sz="3600">
                <a:solidFill>
                  <a:schemeClr val="tx1">
                    <a:lumMod val="65000"/>
                    <a:lumOff val="35000"/>
                  </a:schemeClr>
                </a:solidFill>
              </a:rPr>
              <a:t>茂みの中から、</a:t>
            </a:r>
          </a:p>
          <a:p>
            <a:r xmlns:a="http://schemas.openxmlformats.org/drawingml/2006/main">
              <a:rPr lang="ja" altLang="ko-KR" sz="3600">
                <a:solidFill>
                  <a:schemeClr val="tx1">
                    <a:lumMod val="65000"/>
                    <a:lumOff val="35000"/>
                  </a:schemeClr>
                </a:solidFill>
              </a:rPr>
              <a:t>「モーセ！モーセ！」するとモーセは「ここにいます」と言いました。</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a:t>
            </a:r>
            <a:r xmlns:a="http://schemas.openxmlformats.org/drawingml/2006/main">
              <a:rPr lang="ja" altLang="en-US" sz="4000">
                <a:solidFill>
                  <a:srgbClr val="FF0000"/>
                </a:solidFill>
              </a:rPr>
              <a:t> </a:t>
            </a:r>
            <a:r xmlns:a="http://schemas.openxmlformats.org/drawingml/2006/main">
              <a:rPr lang="ja" altLang="ko-KR" sz="4000">
                <a:solidFill>
                  <a:srgbClr val="FF0000"/>
                </a:solidFill>
              </a:rPr>
              <a:t>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t>主の御使いがギデオンに現れたとき、ギデオンはこう言いました、「力強い戦士よ、主はあなたとともにおられます。」</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判定</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ja" altLang="ko-KR" b="1">
                <a:solidFill>
                  <a:schemeClr val="tx1">
                    <a:lumMod val="50000"/>
                    <a:lumOff val="50000"/>
                  </a:schemeClr>
                </a:solidFill>
              </a:rPr>
              <a:t>No.26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ja" altLang="ko-KR" sz="4000"/>
              <a:t>サムソン、強い戦士。</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女性は男の子を産み、サムソンと名付けました。彼は成長し、主は彼を祝福された、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a" altLang="ko-KR" sz="2800">
                <a:solidFill>
                  <a:schemeClr val="tx1">
                    <a:lumMod val="65000"/>
                    <a:lumOff val="35000"/>
                  </a:schemeClr>
                </a:solidFill>
              </a:rPr>
              <a:t>判定</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ja" altLang="ko-KR" sz="2500">
                <a:solidFill>
                  <a:schemeClr val="tx1">
                    <a:lumMod val="65000"/>
                    <a:lumOff val="35000"/>
                  </a:schemeClr>
                </a:solidFill>
              </a:rPr>
              <a:t>イスラエルの指導者の中にサムソンという指導者がいました。彼は生まれたときから神に引き離されるべき人間でした。</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ja" altLang="ko-KR" sz="2400">
                <a:solidFill>
                  <a:schemeClr val="tx1">
                    <a:lumMod val="65000"/>
                    <a:lumOff val="35000"/>
                  </a:schemeClr>
                </a:solidFill>
              </a:rPr>
              <a:t>サムソンはとても強い戦士でした。サムソンのおかげで、ペリシテ人や彼らを抑圧していた他の国々はイスラエル人を抑圧できなかった</a:t>
            </a:r>
            <a:r xmlns:a="http://schemas.openxmlformats.org/drawingml/2006/main">
              <a:rPr lang="ja" altLang="en-US" sz="2400">
                <a:solidFill>
                  <a:schemeClr val="tx1">
                    <a:lumMod val="65000"/>
                    <a:lumOff val="35000"/>
                  </a:schemeClr>
                </a:solidFill>
              </a:rPr>
              <a:t> </a:t>
            </a:r>
            <a:r xmlns:a="http://schemas.openxmlformats.org/drawingml/2006/main">
              <a:rPr lang="ja" altLang="ko-KR" sz="2400">
                <a:solidFill>
                  <a:schemeClr val="tx1">
                    <a:lumMod val="65000"/>
                    <a:lumOff val="35000"/>
                  </a:schemeClr>
                </a:solidFill>
              </a:rPr>
              <a:t>もう。</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ja" altLang="ko-KR" sz="2400">
                <a:solidFill>
                  <a:schemeClr val="tx1">
                    <a:lumMod val="65000"/>
                    <a:lumOff val="35000"/>
                  </a:schemeClr>
                </a:solidFill>
              </a:rPr>
              <a:t>彼の強さは髪の毛から来ていた。しかし、騙されて髪を剃られてしまった。それで、彼は力を失いました。</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ja" altLang="ko-KR" sz="2500">
                <a:solidFill>
                  <a:schemeClr val="tx1">
                    <a:lumMod val="65000"/>
                    <a:lumOff val="35000"/>
                  </a:schemeClr>
                </a:solidFill>
              </a:rPr>
              <a:t>サムソンは捕らえられ、敵に笑われました。彼は傲慢さゆえにだまされたことを後悔した。</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ja" altLang="ko-KR" sz="2500">
                <a:solidFill>
                  <a:schemeClr val="tx1">
                    <a:lumMod val="65000"/>
                    <a:lumOff val="35000"/>
                  </a:schemeClr>
                </a:solidFill>
              </a:rPr>
              <a:t>サムソンは最後にもう一度自分を強めてくださるよう神に祈りました。神は彼の祈りに応え、ついに彼に力を与えました。</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ja" altLang="ko-KR" sz="3200">
                <a:solidFill>
                  <a:schemeClr val="tx1">
                    <a:lumMod val="65000"/>
                    <a:lumOff val="35000"/>
                  </a:schemeClr>
                </a:solidFill>
              </a:rPr>
              <a:t>サムソンは神から特別な恵みと召命を与えられた男でした。</a:t>
            </a:r>
            <a:r xmlns:a="http://schemas.openxmlformats.org/drawingml/2006/main">
              <a:rPr lang="j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しかし、彼の傲慢さゆえに、</a:t>
            </a:r>
          </a:p>
          <a:p>
            <a:pPr xmlns:a="http://schemas.openxmlformats.org/drawingml/2006/main" algn="ctr"/>
            <a:r xmlns:a="http://schemas.openxmlformats.org/drawingml/2006/main">
              <a:rPr lang="ja" altLang="ko-KR" sz="3200">
                <a:solidFill>
                  <a:schemeClr val="tx1">
                    <a:lumMod val="65000"/>
                    <a:lumOff val="35000"/>
                  </a:schemeClr>
                </a:solidFill>
              </a:rPr>
              <a:t>彼はそれらをすべて失った。</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私たちも神の恵みと使命を受けた神の愛しい子供たちです。</a:t>
            </a:r>
            <a:r xmlns:a="http://schemas.openxmlformats.org/drawingml/2006/main">
              <a:rPr lang="ja"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したがって、私たちは神の言葉の前で謙虚でなければなりません。</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神は私たちの真剣で真実の祈りに耳を傾け、答えてくださいます</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いいえ。</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17</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の</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言葉</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の</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神</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十災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サムソンの力はどこから来たのでしょうか？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髪の毛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脚</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ja" altLang="en-US" sz="2800">
                <a:solidFill>
                  <a:srgbClr val="FF0000"/>
                </a:solidFill>
              </a:rPr>
              <a:t>①</a:t>
            </a:r>
            <a:r xmlns:a="http://schemas.openxmlformats.org/drawingml/2006/main">
              <a:rPr lang="ja" altLang="ko-KR" sz="2800">
                <a:solidFill>
                  <a:srgbClr val="FF0000"/>
                </a:solidFill>
              </a:rPr>
              <a:t>髪の毛</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女性は男の子を産み、サムソンと名付けました。彼は成長し、主は彼を祝福された、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a" altLang="ko-KR" sz="2800">
                <a:solidFill>
                  <a:schemeClr val="tx1">
                    <a:lumMod val="65000"/>
                    <a:lumOff val="35000"/>
                  </a:schemeClr>
                </a:solidFill>
              </a:rPr>
              <a:t>判定</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t>ルツ、高貴な性格の女性</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あなたの民は私の民となり、あなたの神は私の神となるでしょう。</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ルース</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ユダヤ人女性のナオミには、異邦人と結婚した二人の息子がいました。しかし、彼女の二人の息子は亡くなりました。それで、彼女には未亡人の義理の娘2人が残されました。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ナオミはユダの故郷に戻ることにしました。彼女は二人の義理の娘に家に帰るように言いました。しかし、次女は故郷には戻らず、義母に従ってユダに住みました。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ルースはナオミと一緒に暮らすために残りの穀物を拾わなければなりませんでした。ナオミには家庭を管理する夫がいなかったからです。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彼女はたまたまボアズの畑に残っていた穀物を拾いました。ボアズは彼女を高貴な女性だと思い、ルツと結婚しました。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400">
                <a:solidFill>
                  <a:schemeClr val="tx1">
                    <a:lumMod val="65000"/>
                    <a:lumOff val="35000"/>
                  </a:schemeClr>
                </a:solidFill>
              </a:rPr>
              <a:t>ボアズはルツとナオミを家族として迎え、幸せな生活を送りました。将来、ダビデ王とイエスはボアズとルツの家系から生まれました。</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ルツは異邦人でした。彼女は善良で誠実な女性で、義母によく仕えました。</a:t>
            </a:r>
          </a:p>
          <a:p>
            <a:pPr xmlns:a="http://schemas.openxmlformats.org/drawingml/2006/main" algn="ctr"/>
            <a:r xmlns:a="http://schemas.openxmlformats.org/drawingml/2006/main">
              <a:rPr lang="ja" altLang="ko-KR" sz="3600">
                <a:solidFill>
                  <a:schemeClr val="tx1">
                    <a:lumMod val="65000"/>
                    <a:lumOff val="35000"/>
                  </a:schemeClr>
                </a:solidFill>
              </a:rPr>
              <a:t>それで、彼女は祝福されました。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私たちも隣人を助けなければなりません</a:t>
            </a:r>
          </a:p>
          <a:p>
            <a:pPr xmlns:a="http://schemas.openxmlformats.org/drawingml/2006/main" algn="ctr"/>
            <a:r xmlns:a="http://schemas.openxmlformats.org/drawingml/2006/main">
              <a:rPr lang="ja" altLang="ko-KR" sz="3600">
                <a:solidFill>
                  <a:schemeClr val="tx1">
                    <a:lumMod val="65000"/>
                    <a:lumOff val="35000"/>
                  </a:schemeClr>
                </a:solidFill>
              </a:rPr>
              <a:t>そして神を崇拝します</a:t>
            </a:r>
          </a:p>
          <a:p>
            <a:pPr xmlns:a="http://schemas.openxmlformats.org/drawingml/2006/main" algn="ctr"/>
            <a:r xmlns:a="http://schemas.openxmlformats.org/drawingml/2006/main">
              <a:rPr lang="ja" altLang="ko-KR" sz="3600">
                <a:solidFill>
                  <a:schemeClr val="tx1">
                    <a:lumMod val="65000"/>
                    <a:lumOff val="35000"/>
                  </a:schemeClr>
                </a:solidFill>
              </a:rPr>
              <a:t>善良で誠実な心を持って。</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ja" altLang="ko-KR" sz="3600">
                <a:solidFill>
                  <a:schemeClr val="tx1">
                    <a:lumMod val="65000"/>
                    <a:lumOff val="35000"/>
                  </a:schemeClr>
                </a:solidFill>
              </a:rPr>
              <a:t>そして、私がエジプトに向かって手を伸ばし、イスラエルの民をそこから導き出すとき、エジプト人は私が主であることを知るでしょう。</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神は外見ではなく、心を見ます。</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ナオミはなぜモアブからユダに帰ったのでしょうか。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彼女は病気になったからです。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夫が亡くなったから…</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彼女の二人の息子が亡くなったからです。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家族に会いたかったから。</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③</a:t>
            </a:r>
            <a:r xmlns:a="http://schemas.openxmlformats.org/drawingml/2006/main">
              <a:rPr lang="ja" altLang="ko-KR" sz="2800">
                <a:solidFill>
                  <a:srgbClr val="FF0000"/>
                </a:solidFill>
              </a:rPr>
              <a:t>彼女の二人の息子が亡くなったからです。</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あなたの民は私の民となり、あなたの神は私の神となるでしょう。</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ルース</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No.28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ハンナの祈り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そして少年サムエルは成長を続け、主と人々に好意的になりました。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1 サムエル</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ハンナには息子がいませんでした。それで、彼女はとても悲しんで神に祈りました。 「ああ、父なる神よ、もしあなたが私に息子を与えてくださるなら、私は彼の一生をあなたのために与えます。」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神は彼女の祈りを覚えていて、ハンナにサムエルという名前の息子を与えました。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ハンナは、以前に祈ったように、息子に神殿で神を礼拝するよう与えました。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サムエルは神殿に住んで神を崇拝していました。彼は人々と神から多くの恵みを受けました。</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400">
                <a:solidFill>
                  <a:schemeClr val="tx1">
                    <a:lumMod val="65000"/>
                    <a:lumOff val="35000"/>
                  </a:schemeClr>
                </a:solidFill>
              </a:rPr>
              <a:t>小さなサミュエルは元気に成長して少年になりました。そしてその後、彼は神の声を聞く預言者になりました。</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モーセは神の命令をエジプト王ファラオに告げました。 「主はこう仰せられる。『わたしの民を行かせなさい。そうすればわたしを崇拝できるようになる』。」</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solidFill>
                  <a:schemeClr val="tx1">
                    <a:lumMod val="65000"/>
                    <a:lumOff val="35000"/>
                  </a:schemeClr>
                </a:solidFill>
              </a:rPr>
              <a:t>神はハンナの祈りをすべて聞き、彼女のことを思い出し、完全に答えてくださいました。</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神は私たちの祈りをすべて聞いてくださいます。</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したがって、私たちは祈らなければなりません</a:t>
            </a:r>
          </a:p>
          <a:p>
            <a:pPr xmlns:a="http://schemas.openxmlformats.org/drawingml/2006/main" algn="ctr"/>
            <a:r xmlns:a="http://schemas.openxmlformats.org/drawingml/2006/main">
              <a:rPr lang="ja" altLang="ko-KR" sz="3200">
                <a:solidFill>
                  <a:schemeClr val="tx1">
                    <a:lumMod val="65000"/>
                    <a:lumOff val="35000"/>
                  </a:schemeClr>
                </a:solidFill>
              </a:rPr>
              <a:t>真剣に、そして正直に。</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神は私たちの祈りを聞いて、忠実に答えてくださいました。</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a:t>
            </a:r>
            <a:r xmlns:a="http://schemas.openxmlformats.org/drawingml/2006/main">
              <a:rPr lang="ja" altLang="en-US" sz="4000">
                <a:solidFill>
                  <a:srgbClr val="FF0000"/>
                </a:solidFill>
              </a:rPr>
              <a:t> </a:t>
            </a:r>
            <a:r xmlns:a="http://schemas.openxmlformats.org/drawingml/2006/main">
              <a:rPr lang="ja" altLang="ko-KR" sz="4000">
                <a:solidFill>
                  <a:srgbClr val="FF0000"/>
                </a:solidFill>
              </a:rPr>
              <a:t>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ハンナはなぜそんなに悲しかったのですか。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腹痛のため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お金がないから</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息子がいないため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彼女は醜かったから</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③</a:t>
            </a:r>
            <a:r xmlns:a="http://schemas.openxmlformats.org/drawingml/2006/main">
              <a:rPr lang="ja" altLang="ko-KR" sz="2800">
                <a:solidFill>
                  <a:srgbClr val="FF0000"/>
                </a:solidFill>
              </a:rPr>
              <a:t>息子がいないため</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そして少年サムエルは成長を続け、主と人々に好意的になりました。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1 サムエル</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いいえ。</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29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サウル王、イスラエルの初代王</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主は答えられた、「彼らの言うことを聞いて、彼らに王を与えなさい。」そこでサムエルはイスラエル人に「皆、自分の町に帰りなさい」と言った。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1 サムエル</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「我々には王が必要だ！」イスラエルの人々はサムエルに自分たちのために王を与えるよう求めました。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「彼らの求めに応じて、私は彼らに王を与えます。」神はサムエルに答えました。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神はサウルをサムエルのもとに遣わしました。神はサムエルにイスラエルの王になるために頭に油を注がせました。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「こちらが私たちのリーダー、サウルです。」サムエルはイスラエル人に、神がサウルをイスラエルの指導者に任命したことを知らせました。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"とんでもない！神とは誰ですか？私は神です」ファラオはそれを強く拒否しました。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400">
                <a:solidFill>
                  <a:schemeClr val="tx1">
                    <a:lumMod val="65000"/>
                    <a:lumOff val="35000"/>
                  </a:schemeClr>
                </a:solidFill>
              </a:rPr>
              <a:t>最初、サウルは神の御心に忠実に従うことでイスラエルの民をうまく導きました。しかし、彼はその傲慢さと傲慢さから神の御心を裏切る悪い王となってしまいました。</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サウルは最初は謙虚でした。</a:t>
            </a:r>
          </a:p>
          <a:p>
            <a:pPr xmlns:a="http://schemas.openxmlformats.org/drawingml/2006/main" algn="ctr"/>
            <a:r xmlns:a="http://schemas.openxmlformats.org/drawingml/2006/main">
              <a:rPr lang="ja" altLang="ko-KR" sz="3600">
                <a:solidFill>
                  <a:schemeClr val="tx1">
                    <a:lumMod val="65000"/>
                    <a:lumOff val="35000"/>
                  </a:schemeClr>
                </a:solidFill>
              </a:rPr>
              <a:t>ところが、王様になってからは、</a:t>
            </a:r>
          </a:p>
          <a:p>
            <a:pPr xmlns:a="http://schemas.openxmlformats.org/drawingml/2006/main" algn="ctr"/>
            <a:r xmlns:a="http://schemas.openxmlformats.org/drawingml/2006/main">
              <a:rPr lang="ja" altLang="ko-KR" sz="3600">
                <a:solidFill>
                  <a:schemeClr val="tx1">
                    <a:lumMod val="65000"/>
                    <a:lumOff val="35000"/>
                  </a:schemeClr>
                </a:solidFill>
              </a:rPr>
              <a:t>彼はもう神の御心に従わなかった。</a:t>
            </a:r>
          </a:p>
          <a:p>
            <a:pPr xmlns:a="http://schemas.openxmlformats.org/drawingml/2006/main" algn="ctr"/>
            <a:r xmlns:a="http://schemas.openxmlformats.org/drawingml/2006/main">
              <a:rPr lang="ja" altLang="ko-KR" sz="3600">
                <a:solidFill>
                  <a:schemeClr val="tx1">
                    <a:lumMod val="65000"/>
                    <a:lumOff val="35000"/>
                  </a:schemeClr>
                </a:solidFill>
              </a:rPr>
              <a:t>彼は傲慢になり、貪欲になった。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父なる神があなたを高めてくださるとき、あなたは常に謙虚でいなければなりません。</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神は謙虚な人を愛し、</a:t>
            </a:r>
          </a:p>
          <a:p>
            <a:r xmlns:a="http://schemas.openxmlformats.org/drawingml/2006/main">
              <a:rPr lang="ja" altLang="ko-KR" sz="3600">
                <a:solidFill>
                  <a:schemeClr val="tx1">
                    <a:lumMod val="65000"/>
                    <a:lumOff val="35000"/>
                  </a:schemeClr>
                </a:solidFill>
              </a:rPr>
              <a:t>しかし、高慢な人は拒否します。</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イスラエル人はサムエルに何を尋ねましたか。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食べ物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王様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神の言葉</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家</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②</a:t>
            </a:r>
            <a:r xmlns:a="http://schemas.openxmlformats.org/drawingml/2006/main">
              <a:rPr lang="ja" altLang="ko-KR" sz="2800">
                <a:solidFill>
                  <a:srgbClr val="FF0000"/>
                </a:solidFill>
              </a:rPr>
              <a:t>王様</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主は答えられた、「彼らの言うことを聞いて、彼らに王を与えなさい。」そこでサムエルはイスラエル人に「皆、自分の町に帰りなさい」と言った。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1 サムエル</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いいえ。</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30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t>少年、ゴリアテを殺したダビデ</a:t>
            </a:r>
            <a:r xmlns:a="http://schemas.openxmlformats.org/drawingml/2006/main">
              <a:rPr lang="ja"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ダビデはペリシテ人に言った、「あなたは剣と槍と槍を持って私に向かって来ますが、私はあなたが反抗したイスラエルの軍勢の神、全能の主の御名においてあなたに立ち向かいます。」</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1 サムエル</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500">
                <a:solidFill>
                  <a:schemeClr val="tx1">
                    <a:lumMod val="65000"/>
                    <a:lumOff val="35000"/>
                  </a:schemeClr>
                </a:solidFill>
              </a:rPr>
              <a:t>ペリシテ人の陣営にはゴリアテと呼ばれる巨漢の兵士がいました。彼は争いを始めて神の名を侮辱した。</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400">
                <a:solidFill>
                  <a:schemeClr val="tx1">
                    <a:lumMod val="65000"/>
                    <a:lumOff val="35000"/>
                  </a:schemeClr>
                </a:solidFill>
              </a:rPr>
              <a:t>彼を怖がらせたので、誰も彼に逆らおうとはしませんでした。</a:t>
            </a:r>
          </a:p>
          <a:p>
            <a:r xmlns:a="http://schemas.openxmlformats.org/drawingml/2006/main">
              <a:rPr lang="ja" altLang="ko-KR" sz="2400">
                <a:solidFill>
                  <a:schemeClr val="tx1">
                    <a:lumMod val="65000"/>
                    <a:lumOff val="35000"/>
                  </a:schemeClr>
                </a:solidFill>
              </a:rPr>
              <a:t>その時、ダビデ少年はサウル王に「私は行って彼と戦ってみます」と言いました。</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「神が私と共におられるなら、私は彼を倒すことができます。」</a:t>
            </a:r>
          </a:p>
          <a:p>
            <a:r xmlns:a="http://schemas.openxmlformats.org/drawingml/2006/main">
              <a:rPr lang="ja" altLang="ko-KR" sz="2800">
                <a:solidFill>
                  <a:schemeClr val="tx1">
                    <a:lumMod val="65000"/>
                    <a:lumOff val="35000"/>
                  </a:schemeClr>
                </a:solidFill>
              </a:rPr>
              <a:t>ダビデは五つの滑らかな石を持ってゴリアテに近づきました。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モーセは神に祈りました。 「主よ、これから何をなさるのか教えてください。」</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500">
                <a:solidFill>
                  <a:schemeClr val="tx1">
                    <a:lumMod val="65000"/>
                    <a:lumOff val="35000"/>
                  </a:schemeClr>
                </a:solidFill>
              </a:rPr>
              <a:t>ダビデは剣と槍を持って自分に向かって来たゴリアテに言った。 「私は神ヤハウェの名においてあなたと戦います！」</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600">
                <a:solidFill>
                  <a:schemeClr val="tx1">
                    <a:lumMod val="65000"/>
                    <a:lumOff val="35000"/>
                  </a:schemeClr>
                </a:solidFill>
              </a:rPr>
              <a:t>ダビデは石を投げてゴリアテの額を打ちました。</a:t>
            </a:r>
          </a:p>
          <a:p>
            <a:r xmlns:a="http://schemas.openxmlformats.org/drawingml/2006/main">
              <a:rPr lang="ja" altLang="ko-KR" sz="2600">
                <a:solidFill>
                  <a:schemeClr val="tx1">
                    <a:lumMod val="65000"/>
                    <a:lumOff val="35000"/>
                  </a:schemeClr>
                </a:solidFill>
              </a:rPr>
              <a:t>ダビデは神の助けによりこの戦いに勝利を収めました。</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solidFill>
                  <a:schemeClr val="tx1">
                    <a:lumMod val="65000"/>
                    <a:lumOff val="35000"/>
                  </a:schemeClr>
                </a:solidFill>
              </a:rPr>
              <a:t>イスラエル兵は恐れていた</a:t>
            </a:r>
            <a:r xmlns:a="http://schemas.openxmlformats.org/drawingml/2006/main">
              <a:rPr lang="ja" altLang="en-US" sz="3200">
                <a:solidFill>
                  <a:schemeClr val="tx1">
                    <a:lumMod val="65000"/>
                    <a:lumOff val="35000"/>
                  </a:schemeClr>
                </a:solidFill>
              </a:rPr>
              <a:t> </a:t>
            </a:r>
            <a:r xmlns:a="http://schemas.openxmlformats.org/drawingml/2006/main">
              <a:rPr lang="ja" altLang="ko-KR" sz="3200">
                <a:solidFill>
                  <a:schemeClr val="tx1">
                    <a:lumMod val="65000"/>
                    <a:lumOff val="35000"/>
                  </a:schemeClr>
                </a:solidFill>
              </a:rPr>
              <a:t>巨大なゴリアテの。彼らは彼を恐れていました。</a:t>
            </a:r>
          </a:p>
          <a:p>
            <a:pPr xmlns:a="http://schemas.openxmlformats.org/drawingml/2006/main" algn="ctr"/>
            <a:r xmlns:a="http://schemas.openxmlformats.org/drawingml/2006/main">
              <a:rPr lang="ja" altLang="ko-KR" sz="3200">
                <a:solidFill>
                  <a:schemeClr val="tx1">
                    <a:lumMod val="65000"/>
                    <a:lumOff val="35000"/>
                  </a:schemeClr>
                </a:solidFill>
              </a:rPr>
              <a:t>しかし、ダビデは神の守りを信じて勇敢に戦い、神を破りました。</a:t>
            </a:r>
          </a:p>
          <a:p>
            <a:pPr xmlns:a="http://schemas.openxmlformats.org/drawingml/2006/main" algn="ctr"/>
            <a:r xmlns:a="http://schemas.openxmlformats.org/drawingml/2006/main">
              <a:rPr lang="ja" altLang="ko-KR" sz="3200">
                <a:solidFill>
                  <a:schemeClr val="tx1">
                    <a:lumMod val="65000"/>
                    <a:lumOff val="35000"/>
                  </a:schemeClr>
                </a:solidFill>
              </a:rPr>
              <a:t>私たちは神が常に私たちを守ってくれると信じるべきです。神はどんな状況でも守ってくださると信じることで、私たちは勇気を持つことができます。</a:t>
            </a:r>
          </a:p>
          <a:p>
            <a:pPr xmlns:a="http://schemas.openxmlformats.org/drawingml/2006/main" algn="ctr"/>
            <a:r xmlns:a="http://schemas.openxmlformats.org/drawingml/2006/main">
              <a:rPr lang="ja" altLang="ko-KR" sz="3200">
                <a:solidFill>
                  <a:schemeClr val="tx1">
                    <a:lumMod val="65000"/>
                    <a:lumOff val="35000"/>
                  </a:schemeClr>
                </a:solidFill>
              </a:rPr>
              <a:t>神への信仰から生まれる勇気は、どんな恐れにも打ち勝つことができます。</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神はご自分のために戦う者に勝利を与えます。</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ダビデがゴリアテに投げつけたものは何でしたか？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剣</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シールド</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③</a:t>
            </a:r>
            <a:r xmlns:a="http://schemas.openxmlformats.org/drawingml/2006/main">
              <a:rPr lang="ja" altLang="ko-KR" sz="2800">
                <a:solidFill>
                  <a:srgbClr val="FF0000"/>
                </a:solidFill>
              </a:rPr>
              <a:t>石</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ダビデはペリシテ人に言った、「あなたは剣と槍と槍を持って私に向かって来ますが、私はあなたが反抗したイスラエルの軍勢の神、全能の主の御名においてあなたに立ち向かいます。」</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1 サムエル</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700">
                <a:solidFill>
                  <a:schemeClr val="tx1">
                    <a:lumMod val="65000"/>
                    <a:lumOff val="35000"/>
                  </a:schemeClr>
                </a:solidFill>
              </a:rPr>
              <a:t>神はエジプト全土に10の災害を降らせました。エジプト人もファラオも、誰が本当の神なのかを知るようになりました。</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「モーセよ、今すぐイスラエル人全員とともにエジプトから出て行きなさい。」ファラオには彼らを手放す以外に選択肢はありませんでした。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ファラオは神を無視した自分が一番強いと思っていました。</a:t>
            </a:r>
            <a:r xmlns:a="http://schemas.openxmlformats.org/drawingml/2006/main">
              <a:rPr lang="j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したがって、彼は大きな災害にさらされなければなりませんでした。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私たちは神が全能者であって私たちではないことを告白しなければなりません。</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主は彼が見に行ったのを見て、神は彼を呼びました。</a:t>
            </a:r>
          </a:p>
          <a:p>
            <a:r xmlns:a="http://schemas.openxmlformats.org/drawingml/2006/main">
              <a:rPr lang="ja" altLang="ko-KR" sz="3600">
                <a:solidFill>
                  <a:schemeClr val="tx1">
                    <a:lumMod val="65000"/>
                    <a:lumOff val="35000"/>
                  </a:schemeClr>
                </a:solidFill>
              </a:rPr>
              <a:t>茂みの中から、</a:t>
            </a:r>
          </a:p>
          <a:p>
            <a:r xmlns:a="http://schemas.openxmlformats.org/drawingml/2006/main">
              <a:rPr lang="ja" altLang="ko-KR" sz="3600">
                <a:solidFill>
                  <a:schemeClr val="tx1">
                    <a:lumMod val="65000"/>
                    <a:lumOff val="35000"/>
                  </a:schemeClr>
                </a:solidFill>
              </a:rPr>
              <a:t>「モーセ！モーセ！」するとモーセは「ここにいます」と言いました。</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神は偶像や他の偽りの神とは異なります。</a:t>
            </a:r>
          </a:p>
          <a:p>
            <a:r xmlns:a="http://schemas.openxmlformats.org/drawingml/2006/main">
              <a:rPr lang="ja" altLang="ko-KR" sz="3600">
                <a:solidFill>
                  <a:schemeClr val="tx1">
                    <a:lumMod val="65000"/>
                    <a:lumOff val="35000"/>
                  </a:schemeClr>
                </a:solidFill>
              </a:rPr>
              <a:t>神は生きておられ、その偉大な力をもって働いておられます。</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神はエジプトにどれほどの災いをもたらしたでしょうか。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 </a:t>
            </a:r>
            <a:r xmlns:a="http://schemas.openxmlformats.org/drawingml/2006/main">
              <a:rPr lang="j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セブン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③12 </a:t>
            </a:r>
            <a:r xmlns:a="http://schemas.openxmlformats.org/drawingml/2006/main">
              <a:rPr lang="j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 </a:t>
            </a:r>
            <a:r xmlns:a="http://schemas.openxmlformats.org/drawingml/2006/main">
              <a:rPr lang="ja" altLang="ko-KR" sz="2800">
                <a:solidFill>
                  <a:schemeClr val="tx1">
                    <a:lumMod val="65000"/>
                    <a:lumOff val="35000"/>
                  </a:schemeClr>
                </a:solidFill>
              </a:rPr>
              <a:t>10</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④ </a:t>
            </a:r>
            <a:r xmlns:a="http://schemas.openxmlformats.org/drawingml/2006/main">
              <a:rPr lang="ja" altLang="ko-KR" sz="2800">
                <a:solidFill>
                  <a:srgbClr val="FF0000"/>
                </a:solidFill>
              </a:rPr>
              <a:t>10</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ja" altLang="ko-KR" sz="3600">
                <a:solidFill>
                  <a:schemeClr val="tx1">
                    <a:lumMod val="65000"/>
                    <a:lumOff val="35000"/>
                  </a:schemeClr>
                </a:solidFill>
              </a:rPr>
              <a:t>そして、わたしがエジプトに向かって手を伸ばし、イスラエルの民をエジプトから導き出すとき、エジプト人はわたしが主であることを知るでしょう。</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いいえ。 18</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雲の柱</a:t>
            </a:r>
          </a:p>
          <a:p>
            <a:pPr xmlns:a="http://schemas.openxmlformats.org/drawingml/2006/main" algn="ctr"/>
            <a:r xmlns:a="http://schemas.openxmlformats.org/drawingml/2006/main">
              <a:rPr lang="ja" altLang="ko-KR" sz="4400"/>
              <a:t>そして火柱</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主は昼は雲の柱となって彼らを先導し、夜は火の柱となって彼らに光を与え、彼らが昼も夜も旅できるようにされた。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イスラエル人は430年間エジプトに住んでいました。彼らは430年の終わりに約束の地カナンに戻るためにエジプトを去りました。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「どうすれば正しい道に進むことができるでしょうか？」「途中で悪い人たちに出会ったらどうしますか？」彼らはとても心配していました。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その時、神は彼らを導いている証拠を示しました。それは雲の柱でした。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夜になると火柱になりました。このように神は昼も夜も彼らを導かれました。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400">
                <a:solidFill>
                  <a:schemeClr val="tx1">
                    <a:lumMod val="65000"/>
                    <a:lumOff val="35000"/>
                  </a:schemeClr>
                </a:solidFill>
              </a:rPr>
              <a:t>「私たちは恐れていません、神が私たちとともにおられるからです！」イスラエルの民は、雲の柱と火の柱で導いてくださった神に感謝しました。</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ある日、モーセはエジプト人がイスラエル人を殴っているのを見て激怒し、民の側に立ってエジプト人を殺しました。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a:t>
            </a:r>
            <a:r xmlns:a="http://schemas.openxmlformats.org/drawingml/2006/main">
              <a:rPr lang="ja" altLang="en-US" sz="4000">
                <a:solidFill>
                  <a:srgbClr val="FF0000"/>
                </a:solidFill>
              </a:rPr>
              <a:t> </a:t>
            </a:r>
            <a:r xmlns:a="http://schemas.openxmlformats.org/drawingml/2006/main">
              <a:rPr lang="ja" altLang="ko-KR" sz="4000">
                <a:solidFill>
                  <a:srgbClr val="FF0000"/>
                </a:solidFill>
              </a:rPr>
              <a:t>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多くのイスラエル人が危険な砂漠を越えたとき、神は雲の柱と火の柱で彼らを導き、守ったという証拠を彼らに示しました。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今、神は私とともにいて、私を守ってくださいます。神様に感謝しましょう。</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神はいつも私たちと共におられます。</a:t>
            </a:r>
          </a:p>
          <a:p>
            <a:r xmlns:a="http://schemas.openxmlformats.org/drawingml/2006/main">
              <a:rPr lang="ja" altLang="ko-KR" sz="3600">
                <a:solidFill>
                  <a:schemeClr val="tx1">
                    <a:lumMod val="65000"/>
                    <a:lumOff val="35000"/>
                  </a:schemeClr>
                </a:solidFill>
              </a:rPr>
              <a:t>そして昼も夜も私たちを守ってくださいます。</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イスラエルの民がエジプトから出たとき、神は彼らをどのように導かれましたか。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雲の柱と火の柱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鳥と魚</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太陽と月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犬と猫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①</a:t>
            </a:r>
            <a:r xmlns:a="http://schemas.openxmlformats.org/drawingml/2006/main">
              <a:rPr lang="ja" altLang="ko-KR" sz="2800">
                <a:solidFill>
                  <a:srgbClr val="FF0000"/>
                </a:solidFill>
              </a:rPr>
              <a:t>雲の柱と火の柱</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主は昼は雲の柱となって彼らを先導し、夜は火の柱となって彼らに光を与え、彼らが昼も夜も旅できるようにされた。</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No.19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乾いた地面で分断された海を進むイスラエルの民</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そこでモーセが海の上に手を差し伸べると、その夜、主は強い東風で海を追い払い、乾いた陸地に変えられました。水域が分かれてしまい、</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14:</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モーセとイスラエル人はカナンに向かう途中で紅海に出会いました。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エジプト人は再びイスラエル人を捕まえようとイスラエル人を追い詰めた。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すると、素晴らしいことが起こりました！神は紅海を分け、イスラエル人が乾いた地面を歩いて渡れるようにしました。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エジプト兵は彼らを押しのけましたが、海は再び戻り、エジプト兵は全員海になだれ込みました。そのうちの一人も生き残れませんでした。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ファラオはこれを聞いて恐れ、エジプト宮殿から逃げ出し、ミディアンの砂漠に住みました。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私たちを救ってくださった神に感謝します！イスラエル人は皆、喜びの歌を大喜びで歌いました。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神はイスラエルの民を絶望的な状況から救ってくださいました。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私も罪のために死にそうな状況にありましたが、神は私を救うためにイエスを送ってくださいました。</a:t>
            </a:r>
          </a:p>
          <a:p>
            <a:pPr xmlns:a="http://schemas.openxmlformats.org/drawingml/2006/main" algn="ctr"/>
            <a:r xmlns:a="http://schemas.openxmlformats.org/drawingml/2006/main">
              <a:rPr lang="ja" altLang="ko-KR" sz="3600">
                <a:solidFill>
                  <a:schemeClr val="tx1">
                    <a:lumMod val="65000"/>
                    <a:lumOff val="35000"/>
                  </a:schemeClr>
                </a:solidFill>
              </a:rPr>
              <a:t>神は私を永遠の死から救ってくださいました！</a:t>
            </a:r>
          </a:p>
          <a:p>
            <a:pPr xmlns:a="http://schemas.openxmlformats.org/drawingml/2006/main" algn="ctr"/>
            <a:r xmlns:a="http://schemas.openxmlformats.org/drawingml/2006/main">
              <a:rPr lang="ja" altLang="ko-KR" sz="3600">
                <a:solidFill>
                  <a:schemeClr val="tx1">
                    <a:lumMod val="65000"/>
                    <a:lumOff val="35000"/>
                  </a:schemeClr>
                </a:solidFill>
              </a:rPr>
              <a:t>ああ、父なる神よ、本当にありがとう！</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神は？</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神は私たちの救い主であり、素晴らしい方法でご自分の民を救ってくださいます。</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イスラエル人はどうやって紅海を渡ったのでしょうか？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神は彼らに大きな船を送りました。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神様は彼らに海水の上を歩かせました。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神は紅海を分けて歩ませた</a:t>
            </a:r>
          </a:p>
          <a:p>
            <a:r xmlns:a="http://schemas.openxmlformats.org/drawingml/2006/main">
              <a:rPr lang="ja" altLang="ko-KR" sz="2800">
                <a:solidFill>
                  <a:schemeClr val="tx1">
                    <a:lumMod val="65000"/>
                    <a:lumOff val="35000"/>
                  </a:schemeClr>
                </a:solidFill>
              </a:rPr>
              <a:t>乾いた地面。</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神は彼らを海の上に飛ばさせた。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③</a:t>
            </a:r>
            <a:r xmlns:a="http://schemas.openxmlformats.org/drawingml/2006/main">
              <a:rPr lang="ja" altLang="ko-KR" sz="2800">
                <a:solidFill>
                  <a:srgbClr val="FF0000"/>
                </a:solidFill>
              </a:rPr>
              <a:t>神は紅海を分けて歩ませた</a:t>
            </a:r>
          </a:p>
          <a:p>
            <a:r xmlns:a="http://schemas.openxmlformats.org/drawingml/2006/main">
              <a:rPr lang="ja" altLang="ko-KR" sz="2800">
                <a:solidFill>
                  <a:srgbClr val="FF0000"/>
                </a:solidFill>
              </a:rPr>
              <a:t>乾いた地面。</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そこでモーセが海の上に手を差し伸べると、その夜、主は強い東風で海を追い払い、乾いた陸地に変えられました。水域が分かれてしまい、</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14:</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t>肉を失くした神</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わたしはイスラエル人のうめき声を聞いた。『彼らに言いなさい。『あなたたちは、夕暮れに肉を食べ、朝にはパンで満たされる。そのとき、あなたたちは、わたしがあなたの神、主であることを知るだろう』。」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イスラエル人は砂漠で食べ物を持っていませんでした。それから彼らはモーセと神に対して不平を言いました。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そこで主はモーセに言われた。 「あなたのために天から食べ物を降ろします。」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朝になると、砂漠の床に霜のような薄い薄片が現れました。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モーセは40年間羊飼いとして生き、ついには80歳になりました。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夕方、ウズラが彼らの上にやって来て、倒れてキャンプを覆いました。彼らはそれを集めて調理して食べました。彼らは砂漠の中でも飢えることはなかった。</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600">
                <a:solidFill>
                  <a:schemeClr val="tx1">
                    <a:lumMod val="65000"/>
                    <a:lumOff val="35000"/>
                  </a:schemeClr>
                </a:solidFill>
              </a:rPr>
              <a:t>"神様ありがとう！"モーセとイスラエルの民は神の全能の力に驚きました。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神は驚くべき方法で毎日の食料を、何も見つからない砂漠の中でも全能の力で民に与えました。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私たちは、神が私たちの必需品を素晴らしい方法で忠実に与えてくださると信じています。</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神は？</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神は私たちの必需品を事前に知っていて、驚くべき方法を彼らに提供してくださる素晴らしい神です。</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神は飢えた民に何を与えたのでしょうか?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マナとウズラ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パンと牛乳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肉と水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ご飯と汁物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①</a:t>
            </a:r>
            <a:r xmlns:a="http://schemas.openxmlformats.org/drawingml/2006/main">
              <a:rPr lang="ja" altLang="ko-KR" sz="2800">
                <a:solidFill>
                  <a:srgbClr val="FF0000"/>
                </a:solidFill>
              </a:rPr>
              <a:t>マナとウズラ</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わたしは、イスラエル人のうめき声を聞いた。『彼らに言いなさい。『あなたたちは、夕暮れに肉を食べ、朝にはパンで満たされる。そのとき、あなたたちは、わたしがあなたの神、主であることを知るだろう』。」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ja" altLang="ko-KR" b="1">
                <a:solidFill>
                  <a:schemeClr val="tx1">
                    <a:lumMod val="50000"/>
                    <a:lumOff val="50000"/>
                  </a:schemeClr>
                </a:solidFill>
              </a:rPr>
              <a:t>いいえ。</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21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ja" altLang="ko-KR" sz="4000"/>
              <a:t>十戒</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モーセは四十日四十夜、何も食べずに主のもとにいた</a:t>
            </a:r>
          </a:p>
          <a:p>
            <a:r xmlns:a="http://schemas.openxmlformats.org/drawingml/2006/main">
              <a:rPr lang="ja" altLang="ko-KR" sz="3600">
                <a:solidFill>
                  <a:schemeClr val="tx1">
                    <a:lumMod val="65000"/>
                    <a:lumOff val="35000"/>
                  </a:schemeClr>
                </a:solidFill>
              </a:rPr>
              <a:t>パンとか飲み水とか。そして彼は契約の言葉、つまり十戒を板に書きました。</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a" altLang="ko-KR" sz="2800">
                <a:solidFill>
                  <a:schemeClr val="tx1">
                    <a:lumMod val="65000"/>
                    <a:lumOff val="35000"/>
                  </a:schemeClr>
                </a:solidFill>
              </a:rPr>
              <a:t>出エジプト記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イスラエルの民はホレブ山（シナイ山）に到着しました。主なる神の栄光はシナイ山（ホレブ山）に満ちていました。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神はモーセに「山の上でわたしのところに来なさい」と言われました。モーセは神の山に登りました。</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ある日、神は燃える藪の中で彼に呼びかけて言いました。 「わたしは、わたしの民であるイスラエル人をエジプトから救うために、あなたをファラオのもとに送ります。」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主なる神はホレブ山でお会いになりました。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ja" altLang="ko-KR" sz="2800">
                <a:solidFill>
                  <a:schemeClr val="tx1">
                    <a:lumMod val="65000"/>
                    <a:lumOff val="35000"/>
                  </a:schemeClr>
                </a:solidFill>
              </a:rPr>
              <a:t>神はモーセに石の板を与えました。神はイスラエル人が十戒を守るために律法と命令を書きました。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ja" altLang="ko-KR" sz="2600">
                <a:solidFill>
                  <a:schemeClr val="tx1">
                    <a:lumMod val="65000"/>
                    <a:lumOff val="35000"/>
                  </a:schemeClr>
                </a:solidFill>
              </a:rPr>
              <a:t>「主よ、私たちに律法を与えてくださってありがとうございます。」</a:t>
            </a:r>
          </a:p>
          <a:p>
            <a:r xmlns:a="http://schemas.openxmlformats.org/drawingml/2006/main">
              <a:rPr lang="ja" altLang="ko-KR" sz="2600">
                <a:solidFill>
                  <a:schemeClr val="tx1">
                    <a:lumMod val="65000"/>
                    <a:lumOff val="35000"/>
                  </a:schemeClr>
                </a:solidFill>
              </a:rPr>
              <a:t>モーセは「この貴重な十戒を伝えて教えよう」と考えました。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ja" altLang="ko-KR" sz="3200">
                <a:solidFill>
                  <a:schemeClr val="tx1">
                    <a:lumMod val="65000"/>
                    <a:lumOff val="35000"/>
                  </a:schemeClr>
                </a:solidFill>
              </a:rPr>
              <a:t>十戒は、神が私たちの人生のために与えられた貴重な規定です。</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私たちが神の律法に従うとき、神は私たちの人生を喜んでくださるでしょう。</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神は私たちに律法と十戒を与えてくださいました。</a:t>
            </a:r>
          </a:p>
          <a:p>
            <a:endParaRPr lang="en-US" altLang="ko-KR" sz="3600">
              <a:solidFill>
                <a:schemeClr val="tx1">
                  <a:lumMod val="65000"/>
                  <a:lumOff val="35000"/>
                </a:schemeClr>
              </a:solidFill>
            </a:endParaRPr>
          </a:p>
          <a:p>
            <a:r xmlns:a="http://schemas.openxmlformats.org/drawingml/2006/main">
              <a:rPr lang="ja" altLang="ko-KR" sz="3600">
                <a:solidFill>
                  <a:schemeClr val="tx1">
                    <a:lumMod val="65000"/>
                    <a:lumOff val="35000"/>
                  </a:schemeClr>
                </a:solidFill>
              </a:rPr>
              <a:t>神はこれらの律法と戒めを通して私たちにご自身を知らせてくださいました。</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ja" altLang="ko-KR" sz="3200">
                <a:solidFill>
                  <a:schemeClr val="tx1">
                    <a:lumMod val="65000"/>
                    <a:lumOff val="35000"/>
                  </a:schemeClr>
                </a:solidFill>
              </a:rPr>
              <a:t>神は十戒をどこに書きましたか?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木簡</a:t>
            </a:r>
            <a:r xmlns:a="http://schemas.openxmlformats.org/drawingml/2006/main">
              <a:rPr lang="ja"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泥</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タブレット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石碑</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ja" altLang="en-US" sz="2800">
                <a:solidFill>
                  <a:srgbClr val="FF0000"/>
                </a:solidFill>
              </a:rPr>
              <a:t>④</a:t>
            </a:r>
            <a:r xmlns:a="http://schemas.openxmlformats.org/drawingml/2006/main">
              <a:rPr lang="ja" altLang="ko-KR" sz="2800">
                <a:solidFill>
                  <a:srgbClr val="FF0000"/>
                </a:solidFill>
              </a:rPr>
              <a:t>石碑</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モーセは四十日四十夜、何も食べずに主のもとにいた</a:t>
            </a:r>
          </a:p>
          <a:p>
            <a:r xmlns:a="http://schemas.openxmlformats.org/drawingml/2006/main">
              <a:rPr lang="ja" altLang="ko-KR" sz="3600">
                <a:solidFill>
                  <a:schemeClr val="tx1">
                    <a:lumMod val="65000"/>
                    <a:lumOff val="35000"/>
                  </a:schemeClr>
                </a:solidFill>
              </a:rPr>
              <a:t>パンとか飲み水とか。そして彼は契約の言葉、つまり十戒を板に書きました。</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ja" altLang="ko-KR" sz="2800">
                <a:solidFill>
                  <a:schemeClr val="tx1">
                    <a:lumMod val="65000"/>
                    <a:lumOff val="35000"/>
                  </a:schemeClr>
                </a:solidFill>
              </a:rPr>
              <a:t>出エジプト記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No.22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黄金の子牛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彼は彼らが彼に渡したものを受け取り、それを形をしたアイドルキャストに作りました。</a:t>
            </a:r>
          </a:p>
          <a:p>
            <a:r xmlns:a="http://schemas.openxmlformats.org/drawingml/2006/main">
              <a:rPr lang="ja" altLang="ko-KR" sz="3600">
                <a:solidFill>
                  <a:schemeClr val="bg1">
                    <a:lumMod val="50000"/>
                  </a:schemeClr>
                </a:solidFill>
              </a:rPr>
              <a:t>子牛の骨を工具で形作ります。そこで彼らは言った、「イスラエルよ、これはあなたをエジプトから導き出したあなたの神です。」</a:t>
            </a:r>
          </a:p>
          <a:p>
            <a:r xmlns:a="http://schemas.openxmlformats.org/drawingml/2006/main">
              <a:rPr lang="j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モーセがなかなか山から降りてこなかったとき、彼らは不安を感じました。 「モーセの代わりに私たちの神が私たちを導いてくれる必要があります。」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ja" altLang="ko-KR" sz="2600">
                <a:solidFill>
                  <a:schemeClr val="tx1">
                    <a:lumMod val="65000"/>
                    <a:lumOff val="35000"/>
                  </a:schemeClr>
                </a:solidFill>
              </a:rPr>
              <a:t>モーセは神から与えられた杖を持ち、民であるイスラエル人を救うためにエジプトに戻りました。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そこで彼らは金の子牛を作り、それを彼らを導く神として崇めました。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十戒を言い渡されたモーセはとても怒りました。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神は彼らに対して激しく怒りました。 「私は彼らを滅ぼします。そうすればあなたを偉大な国にしてあげます。」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600">
                <a:solidFill>
                  <a:schemeClr val="tx1">
                    <a:lumMod val="65000"/>
                    <a:lumOff val="35000"/>
                  </a:schemeClr>
                </a:solidFill>
              </a:rPr>
              <a:t>しかし、モーセは彼らを真剣に赦してくださるよう神に祈りました。神はモーセの祈りを聞いて彼らを赦されました。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a:t>
            </a:r>
            <a:r xmlns:a="http://schemas.openxmlformats.org/drawingml/2006/main">
              <a:rPr lang="ja" altLang="en-US" sz="4000">
                <a:solidFill>
                  <a:srgbClr val="FF0000"/>
                </a:solidFill>
              </a:rPr>
              <a:t> </a:t>
            </a:r>
            <a:r xmlns:a="http://schemas.openxmlformats.org/drawingml/2006/main">
              <a:rPr lang="ja" altLang="ko-KR" sz="4000">
                <a:solidFill>
                  <a:srgbClr val="FF0000"/>
                </a:solidFill>
              </a:rPr>
              <a:t>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神が最も嫌うのは、神の代わりに他の神を崇拝することです。</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いかなる犠牲を払ってでも、自分のために偶像を作ってはならない。</a:t>
            </a:r>
          </a:p>
          <a:p>
            <a:pPr xmlns:a="http://schemas.openxmlformats.org/drawingml/2006/main" algn="ctr"/>
            <a:r xmlns:a="http://schemas.openxmlformats.org/drawingml/2006/main">
              <a:rPr lang="ja" altLang="ko-KR" sz="3600">
                <a:solidFill>
                  <a:schemeClr val="tx1">
                    <a:lumMod val="65000"/>
                    <a:lumOff val="35000"/>
                  </a:schemeClr>
                </a:solidFill>
              </a:rPr>
              <a:t>たとえ何が起こっても、あなたがたは彼らにひれ伏して崇拝してはならない。</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solidFill>
                  <a:srgbClr val="FF0000"/>
                </a:solidFill>
              </a:rPr>
              <a:t>神様？</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神はご自分ではなく偶像崇拝を最も嫌われます。</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イスラエル人は罪を犯したためにどんな偶像を作りましたか。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ゴールデン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ゴールデンカーフ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シルバーカーフ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シルバー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②</a:t>
            </a:r>
            <a:r xmlns:a="http://schemas.openxmlformats.org/drawingml/2006/main">
              <a:rPr lang="ja" altLang="ko-KR" sz="2800">
                <a:solidFill>
                  <a:srgbClr val="FF0000"/>
                </a:solidFill>
              </a:rPr>
              <a:t>ゴールデンカーフ</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彼は彼らが彼に渡したものを受け取り、それを形をしたアイドルキャストに作りました。</a:t>
            </a:r>
          </a:p>
          <a:p>
            <a:r xmlns:a="http://schemas.openxmlformats.org/drawingml/2006/main">
              <a:rPr lang="ja" altLang="ko-KR" sz="3600">
                <a:solidFill>
                  <a:schemeClr val="bg1">
                    <a:lumMod val="50000"/>
                  </a:schemeClr>
                </a:solidFill>
              </a:rPr>
              <a:t>子牛の骨を工具で形作ります。そこで彼らは言った、「イスラエルよ、これはあなたをエジプトから導き出したあなたの神です。」</a:t>
            </a:r>
          </a:p>
          <a:p>
            <a:r xmlns:a="http://schemas.openxmlformats.org/drawingml/2006/main">
              <a:rPr lang="ja"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出エジプト記</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No.23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砂漠にある神の家（幕屋）</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幕屋、あかしの天幕が設置された日、雲が幕屋を覆いました。夕方から朝まで幕屋の上の雲は火のように見えました。</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数字</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ja" altLang="ko-KR" sz="3200">
                <a:solidFill>
                  <a:schemeClr val="tx1">
                    <a:lumMod val="65000"/>
                    <a:lumOff val="35000"/>
                  </a:schemeClr>
                </a:solidFill>
              </a:rPr>
              <a:t>神はモーセが80歳の時にイスラエル人の指導者として召されました。</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神の計画は私たちの計画とは異なりますが、神の計画は常に完璧です。</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私たちは神の計画が完璧であることを信じなければならず、神に頼らなければなりません。</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神はモーセに幕屋、つまり神の家を作るようにと言われました。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神は幕屋について、その形やそのために備えるべきすべてのことをすべて語られました。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そして神は彼らに、幕屋で神を礼拝する際のあらゆる品物の使い方を教えてくださいました。</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モーセとイスラエルの民は神の指示に従って幕屋、つまり神の家を作りました。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600">
                <a:solidFill>
                  <a:schemeClr val="tx1">
                    <a:lumMod val="65000"/>
                    <a:lumOff val="35000"/>
                  </a:schemeClr>
                </a:solidFill>
              </a:rPr>
              <a:t>幕屋が設置された日、神の栄光を示す雲が幕屋を覆いました。幕屋は神がイスラエル人とともにおられるしるしでした。</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600">
                <a:solidFill>
                  <a:schemeClr val="tx1">
                    <a:lumMod val="65000"/>
                    <a:lumOff val="35000"/>
                  </a:schemeClr>
                </a:solidFill>
              </a:rPr>
              <a:t>神はイスラエルの民に神の家である幕屋を造り、幕屋を中心として住まわせました。</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ja" altLang="ko-KR" sz="3600">
                <a:solidFill>
                  <a:schemeClr val="tx1">
                    <a:lumMod val="65000"/>
                    <a:lumOff val="35000"/>
                  </a:schemeClr>
                </a:solidFill>
              </a:rPr>
              <a:t>私たちは神を心の中心、人生の中心として生きるべきです。</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solidFill>
                  <a:srgbClr val="FF0000"/>
                </a:solidFill>
              </a:rPr>
              <a:t>神様？</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神は私たちとともに生き、私たちとともに歩み、導き、語りかけてくださいます。</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神はイスラエル人に何を作らせましたか?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ゴールデンカーフ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十戒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宮殿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幕屋・神の家</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④</a:t>
            </a:r>
            <a:r xmlns:a="http://schemas.openxmlformats.org/drawingml/2006/main">
              <a:rPr lang="ja" altLang="ko-KR" sz="2800">
                <a:solidFill>
                  <a:srgbClr val="FF0000"/>
                </a:solidFill>
              </a:rPr>
              <a:t>幕屋・神の家</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bg1">
                    <a:lumMod val="50000"/>
                  </a:schemeClr>
                </a:solidFill>
              </a:rPr>
              <a:t>幕屋、あかしの天幕が設置された日、雲が幕屋を覆いました。夕方から朝まで幕屋の上の雲は火のように見えました。</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数字</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b="1">
                <a:solidFill>
                  <a:schemeClr val="tx1">
                    <a:lumMod val="50000"/>
                    <a:lumOff val="50000"/>
                  </a:schemeClr>
                </a:solidFill>
              </a:rPr>
              <a:t>No.24</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の</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言葉</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の</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神</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400"/>
              <a:t>崩壊したジェリコ</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ja" altLang="ko-KR" sz="3200"/>
              <a:t>神は？</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ja" altLang="ko-KR" sz="3600">
                <a:solidFill>
                  <a:schemeClr val="tx1">
                    <a:lumMod val="65000"/>
                    <a:lumOff val="35000"/>
                  </a:schemeClr>
                </a:solidFill>
              </a:rPr>
              <a:t>神は完璧な計画をもって私たちを導いてくださいます。神の計画に間違いはありません。</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七度目、祭司たちがラッパを吹き鳴らしたとき、ヨシュアは民に命じた、「叫びなさい。主はあなたたちに町を与えられたのです。」</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ジョシュア</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イスラエル人は約束の地に行きたかったのです。しかし、大きな城であるエリコが彼らの行く手を阻んだ。</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神は彼らのリーダーであるヨシュアにエリコを滅ぼす方法を教えました。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イスラエルの民は神の指示に従い、エリコの城壁の周りを7日間行進しました。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彼らが6日間、毎日1回ずつ壁の周りを行進している間、ジェリコは一歩も動かなかった。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7日目、彼らはその周りを7回行進しました。七回目、大歓声とともに壁が崩れ落ちた。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solidFill>
                  <a:schemeClr val="tx1">
                    <a:lumMod val="65000"/>
                    <a:lumOff val="35000"/>
                  </a:schemeClr>
                </a:solidFill>
              </a:rPr>
              <a:t>イスラエル人は自分たちの力でエリコを滅ぼすことはできませんでした。しかし、神は彼らのためにご自身の力でエリコを滅ぼされました。</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イスラエル人は神への従順によって勝利を収めました。</a:t>
            </a:r>
          </a:p>
          <a:p>
            <a:pPr xmlns:a="http://schemas.openxmlformats.org/drawingml/2006/main" algn="ctr"/>
            <a:r xmlns:a="http://schemas.openxmlformats.org/drawingml/2006/main">
              <a:rPr lang="ja" altLang="ko-KR" sz="3200">
                <a:solidFill>
                  <a:schemeClr val="tx1">
                    <a:lumMod val="65000"/>
                    <a:lumOff val="35000"/>
                  </a:schemeClr>
                </a:solidFill>
              </a:rPr>
              <a:t>神に従って人生を生きましょう。</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ja" altLang="ko-KR" sz="3200">
                <a:solidFill>
                  <a:schemeClr val="tx1">
                    <a:lumMod val="65000"/>
                    <a:lumOff val="35000"/>
                  </a:schemeClr>
                </a:solidFill>
              </a:rPr>
              <a:t>私たちを勝たせてくれた神に感謝しましょう！</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3200"/>
              <a:t>神様？</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rgbClr val="C00000"/>
                </a:solidFill>
              </a:rPr>
              <a:t>神..</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神はその偉大な力によってご自分の民に勝利を与えます。</a:t>
            </a:r>
          </a:p>
          <a:p>
            <a:endParaRPr lang="en-US" altLang="ko-KR" sz="3600">
              <a:solidFill>
                <a:schemeClr val="tx1">
                  <a:lumMod val="65000"/>
                  <a:lumOff val="35000"/>
                </a:schemeClr>
              </a:solidFill>
            </a:endParaRPr>
          </a:p>
          <a:p>
            <a:r xmlns:a="http://schemas.openxmlformats.org/drawingml/2006/main">
              <a:rPr lang="ja" altLang="ko-KR" sz="3600">
                <a:solidFill>
                  <a:schemeClr val="tx1">
                    <a:lumMod val="65000"/>
                    <a:lumOff val="35000"/>
                  </a:schemeClr>
                </a:solidFill>
              </a:rPr>
              <a:t>彼は勝利の神です！</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神はヨシュアにエリコを滅ぼすように何を命じましたか?</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① </a:t>
            </a:r>
            <a:r xmlns:a="http://schemas.openxmlformats.org/drawingml/2006/main">
              <a:rPr lang="ja" altLang="ko-KR" sz="2800">
                <a:solidFill>
                  <a:schemeClr val="tx1">
                    <a:lumMod val="65000"/>
                    <a:lumOff val="35000"/>
                  </a:schemeClr>
                </a:solidFill>
              </a:rPr>
              <a:t>7日間エリコに石を投げる。</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エリコのために7日間祈ります。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エリコのために７日間賛美を歌いなさい。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2800">
                <a:solidFill>
                  <a:schemeClr val="tx1">
                    <a:lumMod val="65000"/>
                    <a:lumOff val="35000"/>
                  </a:schemeClr>
                </a:solidFill>
              </a:rPr>
              <a:t>④ エリコの城壁を7日間行進し、</a:t>
            </a:r>
          </a:p>
          <a:p>
            <a:r xmlns:a="http://schemas.openxmlformats.org/drawingml/2006/main">
              <a:rPr lang="ja" altLang="ko-KR" sz="2800">
                <a:solidFill>
                  <a:schemeClr val="tx1">
                    <a:lumMod val="65000"/>
                    <a:lumOff val="35000"/>
                  </a:schemeClr>
                </a:solidFill>
              </a:rPr>
              <a:t>最終日は大声で叫ぶ。</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en-US" sz="2800">
                <a:solidFill>
                  <a:srgbClr val="FF0000"/>
                </a:solidFill>
              </a:rPr>
              <a:t>④</a:t>
            </a:r>
            <a:r xmlns:a="http://schemas.openxmlformats.org/drawingml/2006/main">
              <a:rPr lang="ja" altLang="ko-KR" sz="2800">
                <a:solidFill>
                  <a:srgbClr val="FF0000"/>
                </a:solidFill>
              </a:rPr>
              <a:t>エリコの城壁を7日間行進し、</a:t>
            </a:r>
          </a:p>
          <a:p>
            <a:r xmlns:a="http://schemas.openxmlformats.org/drawingml/2006/main">
              <a:rPr lang="ja" altLang="ko-KR" sz="2800">
                <a:solidFill>
                  <a:srgbClr val="FF0000"/>
                </a:solidFill>
              </a:rPr>
              <a:t>最終日は大声で叫ぶ。</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ja" altLang="ko-KR" sz="3600">
                <a:solidFill>
                  <a:schemeClr val="tx1">
                    <a:lumMod val="65000"/>
                    <a:lumOff val="35000"/>
                  </a:schemeClr>
                </a:solidFill>
              </a:rPr>
              <a:t>七度目、祭司たちがラッパを吹き鳴らしたとき、ヨシュアは民に命じた、「叫びなさい。主はあなたたちに町を与えられたのです。」</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ja" altLang="ko-KR" sz="2800">
                <a:solidFill>
                  <a:schemeClr val="tx1">
                    <a:lumMod val="65000"/>
                    <a:lumOff val="35000"/>
                  </a:schemeClr>
                </a:solidFill>
              </a:rPr>
              <a:t>ジョシュア</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